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58" r:id="rId5"/>
    <p:sldId id="260" r:id="rId6"/>
    <p:sldId id="265" r:id="rId7"/>
    <p:sldId id="263" r:id="rId8"/>
    <p:sldId id="266" r:id="rId9"/>
    <p:sldId id="262" r:id="rId10"/>
    <p:sldId id="264" r:id="rId11"/>
    <p:sldId id="267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4E8650B8-DDA1-42FB-8F81-EB174D028594}">
          <p14:sldIdLst>
            <p14:sldId id="256"/>
            <p14:sldId id="257"/>
            <p14:sldId id="259"/>
            <p14:sldId id="258"/>
            <p14:sldId id="260"/>
            <p14:sldId id="265"/>
            <p14:sldId id="263"/>
            <p14:sldId id="266"/>
            <p14:sldId id="262"/>
            <p14:sldId id="264"/>
            <p14:sldId id="267"/>
            <p14:sldId id="261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39001-B2F3-1A4A-804A-C52BCCF0BE24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D8D3-A2FD-4747-AF9C-9AC2CCF310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2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52EB-81DC-054E-8EB2-DA2F87A59E45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5BADE-8186-314D-B64D-7135538902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53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127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867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0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36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73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04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33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3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86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901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50FA-C3A2-42A1-AFF1-5EB1CDF0E4BA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AF9D-CE50-4571-BC83-66E74C1839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402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328B-A23A-4892-8971-64C2892DFDB4}" type="datetimeFigureOut">
              <a:rPr lang="nl-BE" smtClean="0"/>
              <a:t>15/10/2020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A2C6-DC64-485E-90F2-0018A8E81905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/>
          <a:stretch/>
        </p:blipFill>
        <p:spPr bwMode="auto">
          <a:xfrm>
            <a:off x="-1" y="34447"/>
            <a:ext cx="9144001" cy="4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1288"/>
            <a:ext cx="1402571" cy="6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r="1764" b="7481"/>
          <a:stretch/>
        </p:blipFill>
        <p:spPr bwMode="auto">
          <a:xfrm>
            <a:off x="107504" y="890648"/>
            <a:ext cx="8851694" cy="4773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 rot="21200160">
            <a:off x="2397437" y="4043775"/>
            <a:ext cx="5310576" cy="37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74" y="5664529"/>
            <a:ext cx="1193113" cy="11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42" y="5858408"/>
            <a:ext cx="2790825" cy="9525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28650" y="3068959"/>
            <a:ext cx="6823670" cy="3024336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fgeronde rechthoek 3"/>
          <p:cNvSpPr/>
          <p:nvPr/>
        </p:nvSpPr>
        <p:spPr>
          <a:xfrm>
            <a:off x="3851920" y="267731"/>
            <a:ext cx="187220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 smtClean="0">
                <a:solidFill>
                  <a:schemeClr val="accent1">
                    <a:lumMod val="75000"/>
                  </a:schemeClr>
                </a:solidFill>
              </a:rPr>
              <a:t>Opdracht en criteria </a:t>
            </a:r>
            <a:endParaRPr lang="nl-BE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7" y="2365338"/>
            <a:ext cx="7886700" cy="3727957"/>
          </a:xfrm>
        </p:spPr>
        <p:txBody>
          <a:bodyPr/>
          <a:lstStyle/>
          <a:p>
            <a:pPr marL="1028700" lvl="3" indent="0">
              <a:buNone/>
            </a:pPr>
            <a:endParaRPr lang="nl-BE" sz="2800" b="1" dirty="0" smtClean="0">
              <a:solidFill>
                <a:schemeClr val="accent5"/>
              </a:solidFill>
            </a:endParaRPr>
          </a:p>
          <a:p>
            <a:pPr marL="0" lvl="3" indent="0">
              <a:buNone/>
            </a:pPr>
            <a:endParaRPr lang="nl-BE" sz="2800" b="1" dirty="0" smtClean="0">
              <a:solidFill>
                <a:schemeClr val="accent5"/>
              </a:solidFill>
            </a:endParaRPr>
          </a:p>
          <a:p>
            <a:pPr marL="457200" lvl="3" indent="-457200">
              <a:buFont typeface="Wingdings" panose="05000000000000000000" pitchFamily="2" charset="2"/>
              <a:buChar char="§"/>
            </a:pPr>
            <a:r>
              <a:rPr lang="nl-BE" sz="2800" b="1" dirty="0" smtClean="0">
                <a:solidFill>
                  <a:schemeClr val="accent5"/>
                </a:solidFill>
              </a:rPr>
              <a:t>ZO </a:t>
            </a:r>
            <a:r>
              <a:rPr lang="nl-BE" sz="2800" b="1" dirty="0">
                <a:solidFill>
                  <a:schemeClr val="accent5"/>
                </a:solidFill>
              </a:rPr>
              <a:t>WEINIG MOGELIJK MATERIALEN </a:t>
            </a:r>
            <a:r>
              <a:rPr lang="nl-BE" sz="2800" b="1" dirty="0" smtClean="0">
                <a:solidFill>
                  <a:schemeClr val="accent5"/>
                </a:solidFill>
              </a:rPr>
              <a:t/>
            </a:r>
            <a:br>
              <a:rPr lang="nl-BE" sz="2800" b="1" dirty="0" smtClean="0">
                <a:solidFill>
                  <a:schemeClr val="accent5"/>
                </a:solidFill>
              </a:rPr>
            </a:br>
            <a:r>
              <a:rPr lang="nl-BE" sz="1600" i="1" dirty="0" smtClean="0"/>
              <a:t>(</a:t>
            </a:r>
            <a:r>
              <a:rPr lang="nl-BE" sz="1600" i="1" dirty="0"/>
              <a:t>beperkt aantal materialen)</a:t>
            </a:r>
          </a:p>
          <a:p>
            <a:pPr marL="457200" lvl="3" indent="-457200">
              <a:buFont typeface="Wingdings" panose="05000000000000000000" pitchFamily="2" charset="2"/>
              <a:buChar char="§"/>
            </a:pPr>
            <a:r>
              <a:rPr lang="nl-BE" sz="2800" b="1" dirty="0">
                <a:solidFill>
                  <a:schemeClr val="accent5"/>
                </a:solidFill>
              </a:rPr>
              <a:t>ZO ECOLOGISCH MOGELIJK</a:t>
            </a:r>
            <a:r>
              <a:rPr lang="nl-BE" sz="2400" b="1" dirty="0">
                <a:solidFill>
                  <a:schemeClr val="accent5"/>
                </a:solidFill>
              </a:rPr>
              <a:t> </a:t>
            </a:r>
            <a:r>
              <a:rPr lang="nl-BE" sz="2400" b="1" dirty="0" smtClean="0">
                <a:solidFill>
                  <a:schemeClr val="accent5"/>
                </a:solidFill>
              </a:rPr>
              <a:t/>
            </a:r>
            <a:br>
              <a:rPr lang="nl-BE" sz="2400" b="1" dirty="0" smtClean="0">
                <a:solidFill>
                  <a:schemeClr val="accent5"/>
                </a:solidFill>
              </a:rPr>
            </a:br>
            <a:r>
              <a:rPr lang="nl-BE" sz="1600" i="1" dirty="0" smtClean="0"/>
              <a:t>(</a:t>
            </a:r>
            <a:r>
              <a:rPr lang="nl-BE" sz="1600" i="1" dirty="0"/>
              <a:t>zo veel mogelijk recycleerbare materialen)</a:t>
            </a:r>
          </a:p>
          <a:p>
            <a:pPr marL="457200" lvl="3" indent="-457200">
              <a:buFont typeface="Wingdings" panose="05000000000000000000" pitchFamily="2" charset="2"/>
              <a:buChar char="§"/>
            </a:pPr>
            <a:r>
              <a:rPr lang="nl-BE" sz="2800" b="1" dirty="0">
                <a:solidFill>
                  <a:schemeClr val="accent5"/>
                </a:solidFill>
              </a:rPr>
              <a:t>TEGEN ALLE WEEROMSTANDIGHEDEN </a:t>
            </a:r>
            <a:r>
              <a:rPr lang="nl-BE" sz="2800" b="1" dirty="0" smtClean="0">
                <a:solidFill>
                  <a:schemeClr val="accent5"/>
                </a:solidFill>
              </a:rPr>
              <a:t/>
            </a:r>
            <a:br>
              <a:rPr lang="nl-BE" sz="2800" b="1" dirty="0" smtClean="0">
                <a:solidFill>
                  <a:schemeClr val="accent5"/>
                </a:solidFill>
              </a:rPr>
            </a:br>
            <a:r>
              <a:rPr lang="nl-BE" sz="1600" i="1" dirty="0" smtClean="0"/>
              <a:t>(</a:t>
            </a:r>
            <a:r>
              <a:rPr lang="nl-BE" sz="1600" i="1" dirty="0"/>
              <a:t>water- en windbestendig)</a:t>
            </a:r>
          </a:p>
          <a:p>
            <a:pPr marL="457200" lvl="3" indent="-457200">
              <a:buFont typeface="Wingdings" panose="05000000000000000000" pitchFamily="2" charset="2"/>
              <a:buChar char="§"/>
            </a:pPr>
            <a:r>
              <a:rPr lang="nl-BE" sz="2800" b="1" dirty="0">
                <a:solidFill>
                  <a:schemeClr val="accent5"/>
                </a:solidFill>
              </a:rPr>
              <a:t>ZO LICHT MOGELIJK </a:t>
            </a:r>
            <a:r>
              <a:rPr lang="nl-BE" sz="2800" b="1" dirty="0" smtClean="0">
                <a:solidFill>
                  <a:schemeClr val="accent5"/>
                </a:solidFill>
              </a:rPr>
              <a:t/>
            </a:r>
            <a:br>
              <a:rPr lang="nl-BE" sz="2800" b="1" dirty="0" smtClean="0">
                <a:solidFill>
                  <a:schemeClr val="accent5"/>
                </a:solidFill>
              </a:rPr>
            </a:br>
            <a:r>
              <a:rPr lang="nl-BE" sz="1600" i="1" dirty="0" smtClean="0"/>
              <a:t>(</a:t>
            </a:r>
            <a:r>
              <a:rPr lang="nl-BE" sz="1600" i="1" dirty="0"/>
              <a:t>niet té zwaar maken is de boodschap)</a:t>
            </a:r>
            <a:endParaRPr lang="nl-BE" sz="1600" dirty="0"/>
          </a:p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2169372" y="1429943"/>
            <a:ext cx="4406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accent2"/>
                </a:solidFill>
              </a:rPr>
              <a:t>Wat verstaan we hieronder?</a:t>
            </a:r>
            <a:endParaRPr lang="nl-BE" sz="2800" b="1" dirty="0">
              <a:solidFill>
                <a:schemeClr val="accent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28651" y="2150488"/>
            <a:ext cx="2143150" cy="6771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l-BE" sz="3800" b="1" dirty="0" smtClean="0">
                <a:solidFill>
                  <a:schemeClr val="bg1"/>
                </a:solidFill>
              </a:rPr>
              <a:t>CRITERIA;</a:t>
            </a:r>
            <a:endParaRPr lang="nl-BE" sz="3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20" y="0"/>
            <a:ext cx="2704880" cy="27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jl-omhoog 9"/>
          <p:cNvSpPr/>
          <p:nvPr/>
        </p:nvSpPr>
        <p:spPr>
          <a:xfrm rot="10800000">
            <a:off x="4590002" y="1076232"/>
            <a:ext cx="396044" cy="464181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6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3" grpId="0" build="p"/>
      <p:bldP spid="6" grpId="0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81" y="5884360"/>
            <a:ext cx="1710257" cy="952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1" y="0"/>
            <a:ext cx="1691679" cy="9525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" y="191324"/>
            <a:ext cx="9087807" cy="64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10" y="-27384"/>
            <a:ext cx="2790825" cy="9525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 smtClean="0">
                <a:solidFill>
                  <a:schemeClr val="accent1">
                    <a:lumMod val="75000"/>
                  </a:schemeClr>
                </a:solidFill>
              </a:rPr>
              <a:t>Ontwerpend leren</a:t>
            </a:r>
            <a:endParaRPr lang="nl-BE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28650" y="1002397"/>
            <a:ext cx="7886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800" b="1" dirty="0">
                <a:solidFill>
                  <a:srgbClr val="FF0000"/>
                </a:solidFill>
              </a:rPr>
              <a:t>Kan jullie transportwagen de grootste afstand afleggen </a:t>
            </a:r>
            <a:r>
              <a:rPr lang="nl-BE" sz="3800" b="1" dirty="0" smtClean="0">
                <a:solidFill>
                  <a:srgbClr val="FF0000"/>
                </a:solidFill>
              </a:rPr>
              <a:t>met </a:t>
            </a:r>
            <a:r>
              <a:rPr lang="nl-BE" sz="3800" b="1" dirty="0">
                <a:solidFill>
                  <a:srgbClr val="FF0000"/>
                </a:solidFill>
              </a:rPr>
              <a:t>zijn te transporteren goederen?</a:t>
            </a:r>
            <a:endParaRPr lang="nl-BE" sz="38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98" y="4221088"/>
            <a:ext cx="4252066" cy="2492896"/>
          </a:xfrm>
          <a:prstGeom prst="rect">
            <a:avLst/>
          </a:prstGeom>
        </p:spPr>
      </p:pic>
      <p:pic>
        <p:nvPicPr>
          <p:cNvPr id="6148" name="Picture 4" descr="Afbeeldingsresultaat voor start 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0" y="2945841"/>
            <a:ext cx="3601070" cy="37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Testen + evalueren + duiden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25562"/>
            <a:ext cx="8119814" cy="527179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l-BE" sz="3800" dirty="0">
                <a:solidFill>
                  <a:schemeClr val="accent2"/>
                </a:solidFill>
              </a:rPr>
              <a:t>Voldoet mijn transportwagen aan de vooropgestelde criteria? </a:t>
            </a:r>
            <a:r>
              <a:rPr lang="nl-BE" sz="3800" dirty="0" smtClean="0">
                <a:solidFill>
                  <a:schemeClr val="accent2"/>
                </a:solidFill>
              </a:rPr>
              <a:t/>
            </a:r>
            <a:br>
              <a:rPr lang="nl-BE" sz="3800" dirty="0" smtClean="0">
                <a:solidFill>
                  <a:schemeClr val="accent2"/>
                </a:solidFill>
              </a:rPr>
            </a:br>
            <a:endParaRPr lang="nl-BE" sz="3800" dirty="0" smtClean="0">
              <a:solidFill>
                <a:schemeClr val="accent2"/>
              </a:solidFill>
            </a:endParaRPr>
          </a:p>
          <a:p>
            <a:r>
              <a:rPr lang="nl-BE" sz="2200" dirty="0" smtClean="0"/>
              <a:t>Welke </a:t>
            </a:r>
            <a:r>
              <a:rPr lang="nl-BE" sz="2200" dirty="0"/>
              <a:t>wagen heeft de meest beperkte hoeveelheid materialen gebruikt</a:t>
            </a:r>
            <a:r>
              <a:rPr lang="nl-BE" sz="2200" dirty="0" smtClean="0"/>
              <a:t>?</a:t>
            </a:r>
            <a:br>
              <a:rPr lang="nl-BE" sz="2200" dirty="0" smtClean="0"/>
            </a:br>
            <a:endParaRPr lang="nl-BE" sz="2200" dirty="0"/>
          </a:p>
          <a:p>
            <a:pPr marL="171450" lvl="3"/>
            <a:r>
              <a:rPr lang="nl-BE" sz="2200" dirty="0"/>
              <a:t>Welke wagen is het meest ecologisch</a:t>
            </a:r>
            <a:r>
              <a:rPr lang="nl-BE" sz="2200" dirty="0" smtClean="0"/>
              <a:t>?</a:t>
            </a:r>
            <a:br>
              <a:rPr lang="nl-BE" sz="2200" dirty="0" smtClean="0"/>
            </a:br>
            <a:endParaRPr lang="nl-BE" sz="2200" dirty="0"/>
          </a:p>
          <a:p>
            <a:pPr marL="171450" lvl="3"/>
            <a:r>
              <a:rPr lang="nl-BE" sz="2200" dirty="0"/>
              <a:t>Welke wagen is bestand tegen alle weersomstandigheden</a:t>
            </a:r>
            <a:r>
              <a:rPr lang="nl-BE" sz="2200" dirty="0" smtClean="0"/>
              <a:t>?</a:t>
            </a:r>
            <a:br>
              <a:rPr lang="nl-BE" sz="2200" dirty="0" smtClean="0"/>
            </a:br>
            <a:endParaRPr lang="nl-BE" sz="2200" dirty="0"/>
          </a:p>
          <a:p>
            <a:pPr marL="171450" lvl="3"/>
            <a:r>
              <a:rPr lang="nl-BE" sz="2200" dirty="0"/>
              <a:t>Welk voertuig is het minst zwaar? (zonder de last</a:t>
            </a:r>
            <a:r>
              <a:rPr lang="nl-BE" sz="2200" dirty="0" smtClean="0"/>
              <a:t>)</a:t>
            </a:r>
            <a:br>
              <a:rPr lang="nl-BE" sz="2200" dirty="0" smtClean="0"/>
            </a:br>
            <a:endParaRPr lang="nl-BE" sz="2200" dirty="0"/>
          </a:p>
          <a:p>
            <a:pPr marL="171450" lvl="3"/>
            <a:r>
              <a:rPr lang="nl-BE" sz="2200" dirty="0"/>
              <a:t>Welke </a:t>
            </a:r>
            <a:r>
              <a:rPr lang="nl-BE" sz="2200" dirty="0" smtClean="0"/>
              <a:t>wagen </a:t>
            </a:r>
            <a:r>
              <a:rPr lang="nl-BE" sz="2200" dirty="0"/>
              <a:t>kan de grootste afstand afleggen met zijn </a:t>
            </a:r>
            <a:r>
              <a:rPr lang="nl-BE" sz="2200" dirty="0" smtClean="0"/>
              <a:t>goederen</a:t>
            </a:r>
            <a:r>
              <a:rPr lang="nl-BE" sz="2200" dirty="0"/>
              <a:t>?</a:t>
            </a:r>
            <a:r>
              <a:rPr lang="nl-BE" sz="2400" dirty="0"/>
              <a:t/>
            </a:r>
            <a:br>
              <a:rPr lang="nl-BE" sz="2400" dirty="0"/>
            </a:br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69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fbeeldingsresultaat voor that's all fol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" y="764704"/>
            <a:ext cx="90890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273245"/>
            <a:ext cx="7886700" cy="5324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BE" sz="3800" dirty="0">
                <a:solidFill>
                  <a:srgbClr val="FF0000"/>
                </a:solidFill>
              </a:rPr>
              <a:t>Hoe worden producten over de hele wereld verspreid? </a:t>
            </a:r>
            <a:r>
              <a:rPr lang="nl-BE" sz="3800" dirty="0"/>
              <a:t/>
            </a:r>
            <a:br>
              <a:rPr lang="nl-BE" sz="3800" dirty="0"/>
            </a:br>
            <a:endParaRPr lang="nl-BE" sz="3800" dirty="0"/>
          </a:p>
          <a:p>
            <a:pPr marL="0" indent="0" algn="ctr">
              <a:buNone/>
            </a:pPr>
            <a:r>
              <a:rPr lang="nl-BE" sz="3800" dirty="0">
                <a:solidFill>
                  <a:schemeClr val="accent2">
                    <a:lumMod val="75000"/>
                  </a:schemeClr>
                </a:solidFill>
              </a:rPr>
              <a:t>Wat is het beste vervoersmiddel om goederen te transporteren? </a:t>
            </a:r>
            <a:endParaRPr lang="nl-BE" sz="3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nl-BE" sz="3800" dirty="0" smtClean="0"/>
          </a:p>
          <a:p>
            <a:pPr marL="0" indent="0" algn="ctr">
              <a:buNone/>
            </a:pPr>
            <a:r>
              <a:rPr lang="nl-BE" sz="3800" dirty="0" smtClean="0">
                <a:solidFill>
                  <a:srgbClr val="00B050"/>
                </a:solidFill>
              </a:rPr>
              <a:t>Wat </a:t>
            </a:r>
            <a:r>
              <a:rPr lang="nl-BE" sz="3800" dirty="0">
                <a:solidFill>
                  <a:srgbClr val="00B050"/>
                </a:solidFill>
              </a:rPr>
              <a:t>zijn de voor- en nadelen van de verschillende transportmiddelen? </a:t>
            </a:r>
            <a:r>
              <a:rPr lang="nl-BE" sz="3800" dirty="0"/>
              <a:t/>
            </a:r>
            <a:br>
              <a:rPr lang="nl-BE" sz="3800" dirty="0"/>
            </a:br>
            <a:endParaRPr lang="nl-BE" sz="3800" dirty="0" smtClean="0"/>
          </a:p>
          <a:p>
            <a:pPr marL="0" indent="0" algn="ctr">
              <a:buNone/>
            </a:pPr>
            <a:r>
              <a:rPr lang="nl-BE" sz="3800" dirty="0" smtClean="0">
                <a:solidFill>
                  <a:srgbClr val="7030A0"/>
                </a:solidFill>
              </a:rPr>
              <a:t>En </a:t>
            </a:r>
            <a:r>
              <a:rPr lang="nl-BE" sz="3800" dirty="0">
                <a:solidFill>
                  <a:srgbClr val="7030A0"/>
                </a:solidFill>
              </a:rPr>
              <a:t>hoe deed men dit vroeger? </a:t>
            </a:r>
          </a:p>
          <a:p>
            <a:endParaRPr lang="nl-B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528" y="93787"/>
            <a:ext cx="8568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400" b="1" dirty="0" smtClean="0">
                <a:solidFill>
                  <a:schemeClr val="accent1">
                    <a:lumMod val="75000"/>
                  </a:schemeClr>
                </a:solidFill>
              </a:rPr>
              <a:t>Wat is transport?</a:t>
            </a:r>
            <a:endParaRPr lang="nl-B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0"/>
            <a:ext cx="1710257" cy="9525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75" y="5937499"/>
            <a:ext cx="2790825" cy="9525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149" t="2962" r="4851" b="2283"/>
          <a:stretch/>
        </p:blipFill>
        <p:spPr>
          <a:xfrm>
            <a:off x="112453" y="1638372"/>
            <a:ext cx="1560737" cy="203574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t="23592"/>
          <a:stretch/>
        </p:blipFill>
        <p:spPr>
          <a:xfrm>
            <a:off x="5223614" y="1640375"/>
            <a:ext cx="3747900" cy="1941397"/>
          </a:xfrm>
          <a:prstGeom prst="rect">
            <a:avLst/>
          </a:prstGeom>
        </p:spPr>
      </p:pic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r="9728"/>
          <a:stretch/>
        </p:blipFill>
        <p:spPr bwMode="auto">
          <a:xfrm>
            <a:off x="1828222" y="1477933"/>
            <a:ext cx="3240360" cy="22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935577"/>
            <a:ext cx="4104456" cy="19604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7"/>
          <a:srcRect l="3648"/>
          <a:stretch/>
        </p:blipFill>
        <p:spPr>
          <a:xfrm>
            <a:off x="4716016" y="3912729"/>
            <a:ext cx="3895458" cy="2805791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23528" y="93787"/>
            <a:ext cx="8568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5400" b="1" dirty="0" smtClean="0">
                <a:solidFill>
                  <a:schemeClr val="accent1">
                    <a:lumMod val="75000"/>
                  </a:schemeClr>
                </a:solidFill>
              </a:rPr>
              <a:t>Transport vroeger en nu</a:t>
            </a:r>
            <a:endParaRPr lang="nl-B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67" y="5748127"/>
            <a:ext cx="1653575" cy="110987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pic>
        <p:nvPicPr>
          <p:cNvPr id="1030" name="Picture 6" descr="Afbeeldingsresultaat voor transportmiddelen transpara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r="16238" b="7805"/>
          <a:stretch/>
        </p:blipFill>
        <p:spPr bwMode="auto">
          <a:xfrm>
            <a:off x="6083967" y="5173960"/>
            <a:ext cx="147339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764" y="5418808"/>
            <a:ext cx="923236" cy="1443785"/>
          </a:xfrm>
          <a:prstGeom prst="rect">
            <a:avLst/>
          </a:prstGeom>
        </p:spPr>
      </p:pic>
      <p:pic>
        <p:nvPicPr>
          <p:cNvPr id="1026" name="Picture 2" descr="Afbeeldingsresultaat voor transportmiddelen transparan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1" b="17882"/>
          <a:stretch/>
        </p:blipFill>
        <p:spPr bwMode="auto">
          <a:xfrm>
            <a:off x="-9996" y="26120"/>
            <a:ext cx="1975289" cy="15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transportmiddelen transparan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14212" r="11009" b="17044"/>
          <a:stretch/>
        </p:blipFill>
        <p:spPr bwMode="auto">
          <a:xfrm>
            <a:off x="24829" y="3343267"/>
            <a:ext cx="1909012" cy="11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transportmiddelen transpar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8" y="1713889"/>
            <a:ext cx="2159299" cy="13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relateerde afbeeldi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8436" b="3415"/>
          <a:stretch/>
        </p:blipFill>
        <p:spPr bwMode="auto">
          <a:xfrm>
            <a:off x="-30052" y="4778161"/>
            <a:ext cx="32011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vrachtwagen transparan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/>
          <a:stretch/>
        </p:blipFill>
        <p:spPr bwMode="auto">
          <a:xfrm>
            <a:off x="2146182" y="236482"/>
            <a:ext cx="2324844" cy="13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erelateerde afbeeld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97" y="5099774"/>
            <a:ext cx="3096322" cy="18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sresultaat voor dhl plane transpara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4" y="1818113"/>
            <a:ext cx="5561136" cy="12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erelateerde afbeeld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76" y="3016229"/>
            <a:ext cx="2656928" cy="183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fbeeldingsresultaat voor bus transparant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4" r="8917" b="15473"/>
          <a:stretch/>
        </p:blipFill>
        <p:spPr bwMode="auto">
          <a:xfrm>
            <a:off x="4952614" y="32410"/>
            <a:ext cx="3905052" cy="179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25" y="5128968"/>
            <a:ext cx="1242596" cy="12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fbeeldingsresultaat voor cargoship transparent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14879" r="7151" b="5933"/>
          <a:stretch/>
        </p:blipFill>
        <p:spPr bwMode="auto">
          <a:xfrm>
            <a:off x="4644008" y="2924943"/>
            <a:ext cx="4464496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43" y="5905500"/>
            <a:ext cx="1710257" cy="952500"/>
          </a:xfrm>
          <a:prstGeom prst="rect">
            <a:avLst/>
          </a:prstGeom>
        </p:spPr>
      </p:pic>
      <p:pic>
        <p:nvPicPr>
          <p:cNvPr id="1028" name="Picture 4" descr="Afbeeldingsresultaat voor elastie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t="18191" r="14486" b="18464"/>
          <a:stretch/>
        </p:blipFill>
        <p:spPr bwMode="auto">
          <a:xfrm>
            <a:off x="6643827" y="5853631"/>
            <a:ext cx="1672589" cy="9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"/>
          <a:stretch/>
        </p:blipFill>
        <p:spPr bwMode="auto">
          <a:xfrm>
            <a:off x="4827675" y="2251863"/>
            <a:ext cx="1274832" cy="2111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23" y="1440792"/>
            <a:ext cx="1647269" cy="1772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3787"/>
            <a:ext cx="8568952" cy="1325563"/>
          </a:xfrm>
        </p:spPr>
        <p:txBody>
          <a:bodyPr>
            <a:normAutofit fontScale="90000"/>
          </a:bodyPr>
          <a:lstStyle/>
          <a:p>
            <a:r>
              <a:rPr lang="nl-BE" sz="5400" b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nl-BE" sz="5400" b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nl-BE" sz="5400" b="1" dirty="0">
                <a:solidFill>
                  <a:schemeClr val="accent1">
                    <a:lumMod val="75000"/>
                  </a:schemeClr>
                </a:solidFill>
              </a:rPr>
              <a:t>gaan goederen transporteren!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5347" y="1844824"/>
            <a:ext cx="1368152" cy="6771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BE" sz="3800" b="1" dirty="0" smtClean="0">
                <a:solidFill>
                  <a:schemeClr val="bg1"/>
                </a:solidFill>
              </a:rPr>
              <a:t>WAT?</a:t>
            </a:r>
            <a:endParaRPr lang="nl-BE" sz="38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4653136"/>
            <a:ext cx="1368152" cy="6771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BE" sz="3800" b="1" dirty="0" smtClean="0">
                <a:solidFill>
                  <a:schemeClr val="bg1"/>
                </a:solidFill>
              </a:rPr>
              <a:t>HOE?</a:t>
            </a:r>
            <a:endParaRPr lang="nl-BE" sz="3800" b="1" dirty="0">
              <a:solidFill>
                <a:schemeClr val="bg1"/>
              </a:solidFill>
            </a:endParaRPr>
          </a:p>
        </p:txBody>
      </p:sp>
      <p:pic>
        <p:nvPicPr>
          <p:cNvPr id="6" name="Afbeelding 5" descr="Afbeeldingsresultaat voor vaasje transparan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4" y="1308210"/>
            <a:ext cx="108012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Gerelateerde afbeeldi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2" b="15789"/>
          <a:stretch/>
        </p:blipFill>
        <p:spPr bwMode="auto">
          <a:xfrm>
            <a:off x="4471545" y="1211754"/>
            <a:ext cx="1908212" cy="1162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Afbeeldingsresultaat voor lego mannetj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96" y="1354733"/>
            <a:ext cx="1682232" cy="193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2187" r="1797"/>
          <a:stretch/>
        </p:blipFill>
        <p:spPr>
          <a:xfrm>
            <a:off x="1859846" y="4288642"/>
            <a:ext cx="4743843" cy="237820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 rot="2056819">
            <a:off x="5996876" y="4269407"/>
            <a:ext cx="282641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Pullback!</a:t>
            </a:r>
            <a:endParaRPr lang="nl-N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 descr="Afbeeldingsresultaat voor plus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48" y="5050538"/>
            <a:ext cx="1104057" cy="11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1675434" y="2456399"/>
            <a:ext cx="555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nl-N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949642" y="2744265"/>
            <a:ext cx="555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nl-N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4103123" y="997439"/>
            <a:ext cx="555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nl-N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4181874" y="3091958"/>
            <a:ext cx="555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endParaRPr lang="nl-N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6410579" y="1268214"/>
            <a:ext cx="555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endParaRPr lang="nl-N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7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5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Onderzoek 1; Snelheid/afstand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38905"/>
            <a:ext cx="7886700" cy="4838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3800" dirty="0" smtClean="0">
                <a:solidFill>
                  <a:schemeClr val="accent6"/>
                </a:solidFill>
              </a:rPr>
              <a:t>Hoe kan ik mijn pullbackwagen sneller en verder laten rijden?</a:t>
            </a:r>
            <a:endParaRPr lang="nl-BE" sz="3800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Afbeeldingsresultaat voor research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" y="3189760"/>
            <a:ext cx="9147674" cy="36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72425" y="3100320"/>
            <a:ext cx="8013627" cy="2034872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 smtClean="0">
                <a:solidFill>
                  <a:schemeClr val="accent1">
                    <a:lumMod val="75000"/>
                  </a:schemeClr>
                </a:solidFill>
              </a:rPr>
              <a:t>Opdracht en criteria </a:t>
            </a:r>
            <a:endParaRPr lang="nl-BE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7" y="2423212"/>
            <a:ext cx="7886700" cy="3670083"/>
          </a:xfrm>
        </p:spPr>
        <p:txBody>
          <a:bodyPr/>
          <a:lstStyle/>
          <a:p>
            <a:pPr marL="1028700" lvl="3" indent="0">
              <a:buNone/>
            </a:pPr>
            <a:endParaRPr lang="nl-BE" sz="2800" b="1" dirty="0" smtClean="0">
              <a:solidFill>
                <a:schemeClr val="accent5"/>
              </a:solidFill>
            </a:endParaRPr>
          </a:p>
          <a:p>
            <a:pPr marL="0" lvl="3" indent="0">
              <a:buNone/>
            </a:pPr>
            <a:endParaRPr lang="nl-BE" sz="2800" b="1" dirty="0">
              <a:solidFill>
                <a:schemeClr val="accent5"/>
              </a:solidFill>
            </a:endParaRPr>
          </a:p>
          <a:p>
            <a:pPr marL="0" lvl="3" indent="0">
              <a:buNone/>
            </a:pPr>
            <a:r>
              <a:rPr lang="nl-BE" sz="2800" b="1" dirty="0" smtClean="0">
                <a:solidFill>
                  <a:schemeClr val="accent5"/>
                </a:solidFill>
              </a:rPr>
              <a:t>VORM JULLIE PULLBACKWAGEN OM TOT HET IDEALE TRANSPORTVOERTUIG OM EEN ZO GROOT MOGELIJKE AFSTAND TE KUNNEN AFLEGGEN MET JULLIE “PAKKETJE”.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28650" y="2150488"/>
            <a:ext cx="2592287" cy="67710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l-BE" sz="3800" b="1" dirty="0" smtClean="0">
                <a:solidFill>
                  <a:schemeClr val="bg1"/>
                </a:solidFill>
              </a:rPr>
              <a:t>OPDRACHT;</a:t>
            </a:r>
            <a:endParaRPr lang="nl-BE" sz="3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20" y="0"/>
            <a:ext cx="2704880" cy="27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94" y="5889769"/>
            <a:ext cx="27908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10" y="4253"/>
            <a:ext cx="2790825" cy="952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3342"/>
            <a:ext cx="7886700" cy="1325563"/>
          </a:xfrm>
        </p:spPr>
        <p:txBody>
          <a:bodyPr>
            <a:normAutofit/>
          </a:bodyPr>
          <a:lstStyle/>
          <a:p>
            <a:r>
              <a:rPr lang="nl-BE" sz="4900" b="1" dirty="0">
                <a:solidFill>
                  <a:schemeClr val="accent1">
                    <a:lumMod val="75000"/>
                  </a:schemeClr>
                </a:solidFill>
              </a:rPr>
              <a:t>Onderzoek </a:t>
            </a:r>
            <a:r>
              <a:rPr lang="nl-BE" sz="4900" b="1" dirty="0" smtClean="0">
                <a:solidFill>
                  <a:schemeClr val="accent1">
                    <a:lumMod val="75000"/>
                  </a:schemeClr>
                </a:solidFill>
              </a:rPr>
              <a:t>2; Materialen</a:t>
            </a:r>
            <a:endParaRPr lang="nl-BE" sz="4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38905"/>
            <a:ext cx="7886700" cy="48380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3800" dirty="0" smtClean="0">
                <a:solidFill>
                  <a:srgbClr val="7030A0"/>
                </a:solidFill>
              </a:rPr>
              <a:t>Gaan we zomaar eender wat gebruiken en “we zien wel…”?</a:t>
            </a:r>
            <a:endParaRPr lang="nl-BE" sz="3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Afbeeldingsresultaat voor research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4" y="3175359"/>
            <a:ext cx="9147674" cy="36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10" y="4253"/>
            <a:ext cx="2795990" cy="9525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43" y="5905500"/>
            <a:ext cx="1710257" cy="952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51520" y="332656"/>
            <a:ext cx="2384446" cy="6771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BE" sz="3800" b="1" dirty="0" smtClean="0">
                <a:solidFill>
                  <a:schemeClr val="bg1"/>
                </a:solidFill>
              </a:rPr>
              <a:t>MET WAT?</a:t>
            </a:r>
            <a:endParaRPr lang="nl-BE" sz="3800" b="1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71" y="1154399"/>
            <a:ext cx="7743530" cy="5669839"/>
          </a:xfrm>
          <a:prstGeom prst="rect">
            <a:avLst/>
          </a:prstGeom>
        </p:spPr>
      </p:pic>
      <p:pic>
        <p:nvPicPr>
          <p:cNvPr id="24" name="Picture 2" descr="Afbeeldingsresultaat voor plus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6" y="2221931"/>
            <a:ext cx="1104057" cy="11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hoek 24"/>
          <p:cNvSpPr/>
          <p:nvPr/>
        </p:nvSpPr>
        <p:spPr>
          <a:xfrm rot="16200000">
            <a:off x="-554766" y="4164519"/>
            <a:ext cx="260039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Pullback</a:t>
            </a:r>
            <a:endParaRPr lang="nl-N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3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00387DEAF2E4697E5C2A383DEDC11" ma:contentTypeVersion="13" ma:contentTypeDescription="Een nieuw document maken." ma:contentTypeScope="" ma:versionID="ff7970bcf1e3c5e15440279113de11aa">
  <xsd:schema xmlns:xsd="http://www.w3.org/2001/XMLSchema" xmlns:xs="http://www.w3.org/2001/XMLSchema" xmlns:p="http://schemas.microsoft.com/office/2006/metadata/properties" xmlns:ns2="e0c18fdd-ca2c-4618-8a7a-b2e43473c8c9" xmlns:ns3="cf5cc28b-2b92-4446-8057-816826be6778" targetNamespace="http://schemas.microsoft.com/office/2006/metadata/properties" ma:root="true" ma:fieldsID="c2835f8b962148067eaab38b4559d376" ns2:_="" ns3:_="">
    <xsd:import namespace="e0c18fdd-ca2c-4618-8a7a-b2e43473c8c9"/>
    <xsd:import namespace="cf5cc28b-2b92-4446-8057-816826be67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18fdd-ca2c-4618-8a7a-b2e43473c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cc28b-2b92-4446-8057-816826be6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62BAAF-9F77-4FF2-A22D-0B27EF98FCD9}"/>
</file>

<file path=customXml/itemProps2.xml><?xml version="1.0" encoding="utf-8"?>
<ds:datastoreItem xmlns:ds="http://schemas.openxmlformats.org/officeDocument/2006/customXml" ds:itemID="{60BFE716-7BB7-478A-9236-0CBEA071B938}"/>
</file>

<file path=customXml/itemProps3.xml><?xml version="1.0" encoding="utf-8"?>
<ds:datastoreItem xmlns:ds="http://schemas.openxmlformats.org/officeDocument/2006/customXml" ds:itemID="{FBC1A140-0C7A-4E56-998F-0B00407C9C5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137</Words>
  <Application>Microsoft Office PowerPoint</Application>
  <PresentationFormat>Diavoorstelling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We gaan goederen transporteren!</vt:lpstr>
      <vt:lpstr>Onderzoek 1; Snelheid/afstand</vt:lpstr>
      <vt:lpstr>Opdracht en criteria </vt:lpstr>
      <vt:lpstr>Onderzoek 2; Materialen</vt:lpstr>
      <vt:lpstr>PowerPoint-presentatie</vt:lpstr>
      <vt:lpstr>Opdracht en criteria </vt:lpstr>
      <vt:lpstr>PowerPoint-presentatie</vt:lpstr>
      <vt:lpstr>Ontwerpend leren</vt:lpstr>
      <vt:lpstr>Testen + evalueren + duiden</vt:lpstr>
      <vt:lpstr>PowerPoint-presentatie</vt:lpstr>
    </vt:vector>
  </TitlesOfParts>
  <Company>Provinciebestuur 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Thys Christina</dc:creator>
  <cp:lastModifiedBy>Frank Petroci</cp:lastModifiedBy>
  <cp:revision>53</cp:revision>
  <dcterms:created xsi:type="dcterms:W3CDTF">2018-09-10T12:35:58Z</dcterms:created>
  <dcterms:modified xsi:type="dcterms:W3CDTF">2020-10-15T08:53:07Z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0x0101008BD00387DEAF2E4697E5C2A383DEDC11</vt:lpwstr>
  </property>
</Properties>
</file>